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8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92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767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677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848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8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13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121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6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87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294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238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5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Atomic and Molecular Science: Basic Concepts and Laws of Chemistry</a:t>
            </a:r>
            <a:endParaRPr lang="ru-KZ" sz="6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Al-Farabi Kazakh National University</a:t>
            </a:r>
            <a:endParaRPr lang="ru-RU" dirty="0"/>
          </a:p>
          <a:p>
            <a:pPr algn="ctr"/>
            <a:r>
              <a:rPr lang="en-US" dirty="0"/>
              <a:t>Faculty of Chemistry and Chemical technology</a:t>
            </a:r>
            <a:endParaRPr lang="ru-RU" dirty="0"/>
          </a:p>
          <a:p>
            <a:pPr algn="ctr"/>
            <a:r>
              <a:rPr lang="en-US" dirty="0"/>
              <a:t>Department of General and Inorganic Chemistry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2975F-282A-4F14-4926-D573D537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Mole Concept and Avogadro’s Law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CE0BE15-808A-8109-DD48-C7A1339C4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measure the amount of matter, chemists use the mole (mol).</a:t>
                </a:r>
                <a:br>
                  <a:rPr lang="en-US" dirty="0"/>
                </a:br>
                <a:r>
                  <a:rPr lang="en-US" dirty="0"/>
                  <a:t>One mole represents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022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IQ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IQ" b="0" i="1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dirty="0"/>
                  <a:t>particles (atoms, molecules, or ions). This number is known as Avogadro’s constant.</a:t>
                </a:r>
              </a:p>
              <a:p>
                <a:r>
                  <a:rPr lang="en-US" dirty="0"/>
                  <a:t>The mole allows chemists to relate the microscopic world of atoms to measurable quantities in the laboratory.</a:t>
                </a:r>
              </a:p>
              <a:p>
                <a:r>
                  <a:rPr lang="en-US" dirty="0"/>
                  <a:t>Avogadro’s Law: Equal volumes of gases at the same temperature and pressure contain equal numbers of molecules.</a:t>
                </a:r>
                <a:br>
                  <a:rPr lang="en-US" dirty="0"/>
                </a:br>
                <a:r>
                  <a:rPr lang="en-US" dirty="0"/>
                  <a:t>This law helped establish the concept that gases consist of tiny, discrete particles.</a:t>
                </a:r>
              </a:p>
              <a:p>
                <a:pPr marL="0" indent="0">
                  <a:buNone/>
                </a:pPr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CE0BE15-808A-8109-DD48-C7A1339C4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6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05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0B3C-375B-C751-CFE1-B23D35AF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590BC-CFE9-4DAD-B0C2-76C2725E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Atoms are the fundamental units of matter, and they combine to form molecules and compounds.</a:t>
            </a:r>
          </a:p>
          <a:p>
            <a:r>
              <a:rPr lang="en-US" dirty="0"/>
              <a:t>The Periodic Table organizes elements according to their properties and relationships.</a:t>
            </a:r>
          </a:p>
          <a:p>
            <a:r>
              <a:rPr lang="en-US" dirty="0"/>
              <a:t>The basic laws of chemistry describe how matter behaves and transforms during chemical reactions.</a:t>
            </a:r>
          </a:p>
          <a:p>
            <a:r>
              <a:rPr lang="en-US" dirty="0"/>
              <a:t>Understanding these principles allows scientists to explain natural phenomena, develop new materials, produce energy, and protect the environment.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6835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1F49-0EB3-E913-F4A9-80AC19D4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b="1" dirty="0"/>
              <a:t>What is Chemistry?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ACC95A-ED9A-C289-6C27-C5652B67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05563"/>
            <a:ext cx="4020297" cy="14272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D05E9-B2C2-AEA5-F6DE-7F8AD49E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3" y="3218101"/>
            <a:ext cx="3709567" cy="247613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C47E9D-F5BC-5443-62D2-CC2DDE73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en-US" dirty="0"/>
              <a:t>Chemistry is the branch of physical science that studies the composition, structure, properties, and changes of matter.</a:t>
            </a:r>
            <a:br>
              <a:rPr lang="en-US" dirty="0"/>
            </a:br>
            <a:r>
              <a:rPr lang="en-US" dirty="0"/>
              <a:t>It explains how atoms and molecules interact to form the substances that make up everything in our universe — from the air we breathe to the materials we use every day.</a:t>
            </a:r>
          </a:p>
          <a:p>
            <a:r>
              <a:rPr lang="en-US" dirty="0"/>
              <a:t>Chemistry connects with physics, biology, and environmental science. It helps us understand natural processes, develop new materials, produce medicines, and generate energy efficiently.</a:t>
            </a:r>
          </a:p>
          <a:p>
            <a:endParaRPr lang="ru-K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037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E67EC-EC4E-98E9-F6A1-3E55CDE4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Atoms – the basic units of matter</a:t>
            </a:r>
            <a:endParaRPr lang="ru-KZ" dirty="0"/>
          </a:p>
        </p:txBody>
      </p:sp>
      <p:pic>
        <p:nvPicPr>
          <p:cNvPr id="1026" name="Picture 2" descr="What Are the Basic Building Blocks of Matter?">
            <a:extLst>
              <a:ext uri="{FF2B5EF4-FFF2-40B4-BE49-F238E27FC236}">
                <a16:creationId xmlns:a16="http://schemas.microsoft.com/office/drawing/2014/main" id="{03D7838C-4D83-C9C7-3C94-D50432A9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339471"/>
            <a:ext cx="5451627" cy="3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14A1A-2BED-FACF-21F1-9BBA73C8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An atom is the smallest particle of an element that retains its chemical identity.</a:t>
            </a:r>
            <a:br>
              <a:rPr lang="en-US" sz="1400" dirty="0"/>
            </a:br>
            <a:r>
              <a:rPr lang="en-US" sz="1400" dirty="0"/>
              <a:t>Atoms are composed of three main subatomic particles:</a:t>
            </a:r>
          </a:p>
          <a:p>
            <a:r>
              <a:rPr lang="en-US" sz="1400" dirty="0"/>
              <a:t>Protons: positively charged particles located in the nucleus.</a:t>
            </a:r>
          </a:p>
          <a:p>
            <a:r>
              <a:rPr lang="en-US" sz="1400" dirty="0"/>
              <a:t>Neutrons: neutral particles also found in the nucleus.</a:t>
            </a:r>
          </a:p>
          <a:p>
            <a:r>
              <a:rPr lang="en-US" sz="1400" dirty="0"/>
              <a:t>Electrons: negatively charged particles moving in orbitals around the nucleus.</a:t>
            </a:r>
          </a:p>
          <a:p>
            <a:r>
              <a:rPr lang="en-US" sz="1400" dirty="0"/>
              <a:t>The nucleus contains almost all the mass of the atom, while electrons determine its chemical behavior.</a:t>
            </a:r>
            <a:br>
              <a:rPr lang="en-US" sz="1400" dirty="0"/>
            </a:br>
            <a:r>
              <a:rPr lang="en-US" sz="1400" dirty="0"/>
              <a:t>Each element has a unique number of protons — called the atomic number.</a:t>
            </a:r>
            <a:br>
              <a:rPr lang="en-US" sz="1400" dirty="0"/>
            </a:br>
            <a:r>
              <a:rPr lang="en-US" sz="1400" dirty="0"/>
              <a:t>For example:</a:t>
            </a:r>
          </a:p>
          <a:p>
            <a:r>
              <a:rPr lang="en-US" sz="1400" dirty="0"/>
              <a:t>Hydrogen has 1 proton,</a:t>
            </a:r>
          </a:p>
          <a:p>
            <a:r>
              <a:rPr lang="en-US" sz="1400" dirty="0"/>
              <a:t>Oxygen has 8 protons.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050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4C09-B479-2CD0-7F42-6D21375E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Elements and the Periodic Table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6349BB-8633-7406-8E3F-6B0714D5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040"/>
          <a:stretch>
            <a:fillRect/>
          </a:stretch>
        </p:blipFill>
        <p:spPr>
          <a:xfrm>
            <a:off x="643192" y="1939331"/>
            <a:ext cx="5451627" cy="33467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AECC1-8314-41BD-2EAF-D3C9685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An element is a pure substance consisting of only one type of atom. There are more than 100 known elements, each represented by a chemical symbol (e.g., H for hydrogen, O for oxygen, Na for sodium).</a:t>
            </a:r>
          </a:p>
          <a:p>
            <a:r>
              <a:rPr lang="en-US" dirty="0"/>
              <a:t>The Periodic Table of Elements organizes all known elements by their atomic number and properties.</a:t>
            </a:r>
            <a:r>
              <a:rPr lang="ru-RU" dirty="0"/>
              <a:t> </a:t>
            </a:r>
            <a:r>
              <a:rPr lang="en-US" dirty="0"/>
              <a:t>The Periodic Table is one of the most powerful tools in chemistry — it allows scientists to predict how elements will react and what compounds they can form.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242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E82EE-8EA7-B8D3-E311-0A487B13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Molecules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551F3E-290F-25D5-34F9-9BFC7064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8" y="645106"/>
            <a:ext cx="5090314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DEB91-7171-D6E1-FA4B-F23F353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Atoms rarely exist alone in nature; they usually combine to form molecules.</a:t>
            </a:r>
            <a:r>
              <a:rPr lang="ru-RU" dirty="0"/>
              <a:t> </a:t>
            </a:r>
            <a:r>
              <a:rPr lang="en-US" dirty="0"/>
              <a:t>A molecule is a group of two or more atoms bonded together chemically.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33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2A11C-8592-11B0-DB06-8DE53061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b="1" dirty="0"/>
              <a:t>Chemical Bonds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87D25-856B-9BAE-6081-4608092E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84"/>
          <a:stretch>
            <a:fillRect/>
          </a:stretch>
        </p:blipFill>
        <p:spPr>
          <a:xfrm>
            <a:off x="633999" y="991138"/>
            <a:ext cx="6909801" cy="42440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FC18-326F-275D-D0A0-7FB16525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dirty="0"/>
              <a:t>Compounds are substances made of different elements combined in fixed proportions. For instance, water (H₂O) is always made of two hydrogen atoms and one oxygen atom.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243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F29BE-DD3A-43D9-66A0-5F49D69F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000" b="1"/>
              <a:t>Fundamental laws of chemistry</a:t>
            </a:r>
            <a:r>
              <a:rPr lang="ru-RU" sz="3000" b="1"/>
              <a:t> </a:t>
            </a:r>
            <a:r>
              <a:rPr lang="en-US" sz="3000" b="1"/>
              <a:t>that describe the behavior of matter</a:t>
            </a:r>
            <a:endParaRPr lang="ru-KZ" sz="3000" b="1"/>
          </a:p>
        </p:txBody>
      </p:sp>
      <p:pic>
        <p:nvPicPr>
          <p:cNvPr id="2050" name="Picture 2" descr="Law of Conservation of Mass">
            <a:extLst>
              <a:ext uri="{FF2B5EF4-FFF2-40B4-BE49-F238E27FC236}">
                <a16:creationId xmlns:a16="http://schemas.microsoft.com/office/drawing/2014/main" id="{E7F0C176-6FE3-D62E-74F6-23807D54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94017"/>
            <a:ext cx="6909801" cy="46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D3780-D58D-8C6E-5B99-4AE7C5E74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sz="1700" b="1"/>
              <a:t>Law of Conservation of Mass</a:t>
            </a:r>
            <a:r>
              <a:rPr lang="en-US" sz="1700"/>
              <a:t> (Antoine Lavoisier, 1789)</a:t>
            </a:r>
            <a:br>
              <a:rPr lang="en-US" sz="1700"/>
            </a:br>
            <a:r>
              <a:rPr lang="en-US" sz="1700"/>
              <a:t>– Matter cannot be created or destroyed in a chemical reaction.</a:t>
            </a:r>
            <a:br>
              <a:rPr lang="en-US" sz="1700"/>
            </a:br>
            <a:r>
              <a:rPr lang="en-US" sz="1700"/>
              <a:t>– The total mass of reactants equals the total mass of products.</a:t>
            </a:r>
          </a:p>
          <a:p>
            <a:r>
              <a:rPr lang="en-US" sz="1700"/>
              <a:t>If the mass changes, it usually means something has escaped or entered the system (e.g., gas released or absorbed).</a:t>
            </a:r>
          </a:p>
          <a:p>
            <a:r>
              <a:rPr lang="en-US" sz="1700"/>
              <a:t>This principle is foundational for stoichiometry in chemistry, helping scientists predict how much product will form from given reactants.</a:t>
            </a:r>
          </a:p>
          <a:p>
            <a:endParaRPr lang="ru-KZ" sz="170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613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08855-3158-BB23-BE42-0AAC6D44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000" b="1"/>
              <a:t>Fundamental laws of chemistry</a:t>
            </a:r>
            <a:r>
              <a:rPr lang="ru-RU" sz="3000" b="1"/>
              <a:t> </a:t>
            </a:r>
            <a:r>
              <a:rPr lang="en-US" sz="3000" b="1"/>
              <a:t>that describe the behavior of matter</a:t>
            </a:r>
            <a:endParaRPr lang="ru-KZ" sz="30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C56DD6-8879-C9DB-775C-D121712D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06109"/>
            <a:ext cx="6909801" cy="51823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D17D9-6672-7175-0AF1-538BA54D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b="1" dirty="0"/>
              <a:t>Law of Definite Proportions</a:t>
            </a:r>
            <a:r>
              <a:rPr lang="en-US" dirty="0"/>
              <a:t> (Joseph Proust, 1799)</a:t>
            </a:r>
            <a:br>
              <a:rPr lang="en-US" dirty="0"/>
            </a:br>
            <a:r>
              <a:rPr lang="en-US" dirty="0"/>
              <a:t>– A chemical compound always contains the same elements in the same ratio by mass.</a:t>
            </a:r>
            <a:br>
              <a:rPr lang="en-US" dirty="0"/>
            </a:br>
            <a:r>
              <a:rPr lang="en-US" dirty="0"/>
              <a:t>– Example: Water is always 11.2% hydrogen and 88.8% oxygen by mass.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590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ADF6C-568B-F14F-F4C1-6F7A4E8B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3400" b="1"/>
              <a:t>Fundamental laws of chemistry</a:t>
            </a:r>
            <a:r>
              <a:rPr lang="ru-RU" sz="3400" b="1"/>
              <a:t> </a:t>
            </a:r>
            <a:r>
              <a:rPr lang="en-US" sz="3400" b="1"/>
              <a:t>that describe the behavior of matter</a:t>
            </a:r>
            <a:endParaRPr lang="ru-KZ" sz="3400"/>
          </a:p>
        </p:txBody>
      </p:sp>
      <p:pic>
        <p:nvPicPr>
          <p:cNvPr id="3074" name="Picture 2" descr="4.3: Law of Multiple Proportions - Chemistry LibreTexts">
            <a:extLst>
              <a:ext uri="{FF2B5EF4-FFF2-40B4-BE49-F238E27FC236}">
                <a16:creationId xmlns:a16="http://schemas.microsoft.com/office/drawing/2014/main" id="{9900AFC1-A1A0-D709-9B1A-41C40398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706715"/>
            <a:ext cx="5451627" cy="51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09BBB-2FB1-769A-E421-F6B55F18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b="1" dirty="0"/>
              <a:t>Law of Multiple Proportions</a:t>
            </a:r>
            <a:r>
              <a:rPr lang="en-US" dirty="0"/>
              <a:t> (John Dalton, 1803)</a:t>
            </a:r>
            <a:br>
              <a:rPr lang="en-US" dirty="0"/>
            </a:br>
            <a:r>
              <a:rPr lang="en-US" dirty="0"/>
              <a:t>– When two elements form more than one compound, the mass ratios of one element that combine with a fixed mass of the other are simple whole numbers.</a:t>
            </a:r>
            <a:br>
              <a:rPr lang="en-US" dirty="0"/>
            </a:br>
            <a:r>
              <a:rPr lang="en-US" dirty="0"/>
              <a:t>– Example: CO and CO₂ (carbon and oxygen form two compounds in simple ratios).</a:t>
            </a:r>
          </a:p>
          <a:p>
            <a:endParaRPr lang="ru-KZ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567336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1042</TotalTime>
  <Words>772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Ретро</vt:lpstr>
      <vt:lpstr>Atomic and Molecular Science: Basic Concepts and Laws of Chemistry</vt:lpstr>
      <vt:lpstr>What is Chemistry?</vt:lpstr>
      <vt:lpstr>Atoms – the basic units of matter</vt:lpstr>
      <vt:lpstr>Elements and the Periodic Table</vt:lpstr>
      <vt:lpstr>Molecules</vt:lpstr>
      <vt:lpstr>Chemical Bonds</vt:lpstr>
      <vt:lpstr>Fundamental laws of chemistry that describe the behavior of matter</vt:lpstr>
      <vt:lpstr>Fundamental laws of chemistry that describe the behavior of matter</vt:lpstr>
      <vt:lpstr>Fundamental laws of chemistry that describe the behavior of matter</vt:lpstr>
      <vt:lpstr>The Mole Concept and Avogadro’s Law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3</cp:revision>
  <dcterms:created xsi:type="dcterms:W3CDTF">2025-11-03T16:47:10Z</dcterms:created>
  <dcterms:modified xsi:type="dcterms:W3CDTF">2025-11-04T10:19:37Z</dcterms:modified>
</cp:coreProperties>
</file>